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83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3" r:id="rId17"/>
    <p:sldId id="271" r:id="rId18"/>
    <p:sldId id="280" r:id="rId19"/>
    <p:sldId id="281" r:id="rId20"/>
    <p:sldId id="276" r:id="rId21"/>
    <p:sldId id="277" r:id="rId22"/>
    <p:sldId id="278" r:id="rId23"/>
    <p:sldId id="279" r:id="rId24"/>
    <p:sldId id="282" r:id="rId25"/>
    <p:sldId id="284" r:id="rId26"/>
    <p:sldId id="292" r:id="rId27"/>
    <p:sldId id="293" r:id="rId28"/>
    <p:sldId id="291" r:id="rId29"/>
    <p:sldId id="289" r:id="rId30"/>
    <p:sldId id="288" r:id="rId31"/>
    <p:sldId id="286" r:id="rId32"/>
    <p:sldId id="294" r:id="rId33"/>
    <p:sldId id="287" r:id="rId34"/>
    <p:sldId id="285" r:id="rId35"/>
    <p:sldId id="295" r:id="rId36"/>
    <p:sldId id="296" r:id="rId37"/>
    <p:sldId id="300" r:id="rId38"/>
    <p:sldId id="297" r:id="rId39"/>
    <p:sldId id="298" r:id="rId40"/>
    <p:sldId id="299" r:id="rId41"/>
    <p:sldId id="301" r:id="rId42"/>
    <p:sldId id="302" r:id="rId43"/>
    <p:sldId id="307" r:id="rId44"/>
    <p:sldId id="305" r:id="rId45"/>
    <p:sldId id="306" r:id="rId46"/>
    <p:sldId id="303" r:id="rId47"/>
    <p:sldId id="304" r:id="rId48"/>
    <p:sldId id="308" r:id="rId49"/>
    <p:sldId id="309" r:id="rId50"/>
    <p:sldId id="258" r:id="rId51"/>
  </p:sldIdLst>
  <p:sldSz cx="12192000" cy="6858000"/>
  <p:notesSz cx="6858000" cy="9144000"/>
  <p:defaultTextStyle>
    <a:defPPr>
      <a:defRPr lang="en-B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A86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6E6FF-2644-0D42-A220-559E13EF8D4A}" v="41" dt="2020-12-14T13:28:12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26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5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0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6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0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8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2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k.ba/bs-Latn-BA/articles/321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65AEC-DF9C-6E45-923F-F8D9941CD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2600" dirty="0">
                <a:latin typeface="Arial" panose="020B0604020202020204" pitchFamily="34" charset="0"/>
                <a:cs typeface="Arial" panose="020B0604020202020204" pitchFamily="34" charset="0"/>
              </a:rPr>
              <a:t>Prezentacija smjernica i edukativnih materijala ITU o online sigurnosti djece</a:t>
            </a:r>
            <a:endParaRPr lang="bs-Latn-BA" sz="26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6B7B8-32A7-914B-A9A2-4CFFF9735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bs-Latn-BA" sz="2000" dirty="0"/>
              <a:t>Bosna i Hercegovina, </a:t>
            </a:r>
          </a:p>
          <a:p>
            <a:r>
              <a:rPr lang="bs-Latn-BA" sz="2000" dirty="0"/>
              <a:t>17.12.2020.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B69B2B4-21AB-9C46-84E4-F16DF0B3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56" y="2135695"/>
            <a:ext cx="6408836" cy="24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Radna knjiga za djecu</a:t>
            </a:r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193B90ED-A3FF-5F4B-8793-0950C154D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980" y="2206625"/>
            <a:ext cx="5219252" cy="3694112"/>
          </a:xfr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5E7A98-2FF3-6A4A-A754-8B81FDB03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3" t="3546" r="3708" b="4767"/>
          <a:stretch/>
        </p:blipFill>
        <p:spPr>
          <a:xfrm>
            <a:off x="5809232" y="2206625"/>
            <a:ext cx="5457825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Radna knjiga za djecu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000" dirty="0"/>
              <a:t>Radna knjiga donosi 7 glavnih poruka za djecu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1. </a:t>
            </a:r>
            <a:r>
              <a:rPr lang="bs-Latn-BA" sz="2000" dirty="0">
                <a:solidFill>
                  <a:srgbClr val="E94A86"/>
                </a:solidFill>
              </a:rPr>
              <a:t>Poznavanje svojih prava na internetu </a:t>
            </a:r>
            <a:r>
              <a:rPr lang="bs-Latn-BA" sz="2000" dirty="0"/>
              <a:t>- pomaže djeci razumjeti svoja prava u digitalnom okruženju.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2. </a:t>
            </a:r>
            <a:r>
              <a:rPr lang="bs-Latn-BA" sz="2000" dirty="0">
                <a:solidFill>
                  <a:srgbClr val="E94A86"/>
                </a:solidFill>
              </a:rPr>
              <a:t>Privatnost</a:t>
            </a:r>
            <a:r>
              <a:rPr lang="bs-Latn-BA" sz="2000" dirty="0"/>
              <a:t> - istraživanje važnosti privatnosti na internetu i čuvanje ličnih podataka.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3. </a:t>
            </a:r>
            <a:r>
              <a:rPr lang="bs-Latn-BA" sz="2000" dirty="0">
                <a:solidFill>
                  <a:srgbClr val="E94A86"/>
                </a:solidFill>
              </a:rPr>
              <a:t>Provjera da li su informacije na mreži istinite </a:t>
            </a:r>
            <a:r>
              <a:rPr lang="bs-Latn-BA" sz="2000" dirty="0"/>
              <a:t>– predstavljamo kako provjeriti istinitost viđenih ili pročitanih informacija na internetu. </a:t>
            </a:r>
            <a:endParaRPr lang="en-BA" sz="2000" dirty="0"/>
          </a:p>
        </p:txBody>
      </p:sp>
    </p:spTree>
    <p:extLst>
      <p:ext uri="{BB962C8B-B14F-4D97-AF65-F5344CB8AC3E}">
        <p14:creationId xmlns:p14="http://schemas.microsoft.com/office/powerpoint/2010/main" val="295546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Radna knjiga za djecu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000" dirty="0"/>
              <a:t>4. </a:t>
            </a:r>
            <a:r>
              <a:rPr lang="bs-Latn-BA" sz="2000" dirty="0">
                <a:solidFill>
                  <a:srgbClr val="E94A86"/>
                </a:solidFill>
              </a:rPr>
              <a:t>Ponašanje na internetu </a:t>
            </a:r>
            <a:r>
              <a:rPr lang="bs-Latn-BA" sz="2000" dirty="0"/>
              <a:t>- poticanje dobrog ponašanja u digitalnom svijetu i predstavljanje ideje blokiranja na internetu.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5. </a:t>
            </a:r>
            <a:r>
              <a:rPr lang="bs-Latn-BA" sz="2000" dirty="0">
                <a:solidFill>
                  <a:srgbClr val="E94A86"/>
                </a:solidFill>
              </a:rPr>
              <a:t>Maltretiranje na internetu </a:t>
            </a:r>
            <a:r>
              <a:rPr lang="bs-Latn-BA" sz="2000" dirty="0"/>
              <a:t>– bilo kakav vid nasilja i maltretiranja na internetu nikad nije u redu; prijedlog ideja kako tražiti pomoć.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6. </a:t>
            </a:r>
            <a:r>
              <a:rPr lang="bs-Latn-BA" sz="2000" dirty="0">
                <a:solidFill>
                  <a:srgbClr val="E94A86"/>
                </a:solidFill>
              </a:rPr>
              <a:t>Rizici u digitalnom svijetu </a:t>
            </a:r>
            <a:r>
              <a:rPr lang="bs-Latn-BA" sz="2000" dirty="0"/>
              <a:t>- upoznavanje sa rizicima sa kojima se djeca mogu suočiti na internetu i gdje potražiti pomoć u takvim slučajevima.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7. </a:t>
            </a:r>
            <a:r>
              <a:rPr lang="bs-Latn-BA" sz="2000" dirty="0">
                <a:solidFill>
                  <a:srgbClr val="E94A86"/>
                </a:solidFill>
              </a:rPr>
              <a:t>Čuvanje uređaja od virusa </a:t>
            </a:r>
            <a:r>
              <a:rPr lang="bs-Latn-BA" sz="2000" dirty="0"/>
              <a:t>– savjeti za djecu kako da zaštite uređaje od virusa.</a:t>
            </a:r>
            <a:endParaRPr lang="en-BA" sz="2000" dirty="0"/>
          </a:p>
        </p:txBody>
      </p:sp>
    </p:spTree>
    <p:extLst>
      <p:ext uri="{BB962C8B-B14F-4D97-AF65-F5344CB8AC3E}">
        <p14:creationId xmlns:p14="http://schemas.microsoft.com/office/powerpoint/2010/main" val="191914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Radna knjiga za djecu</a:t>
            </a:r>
          </a:p>
        </p:txBody>
      </p:sp>
      <p:pic>
        <p:nvPicPr>
          <p:cNvPr id="4" name="Content Placeholder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C2B92A5-ADA0-404A-8820-F0B7BFB63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8304" y="2227722"/>
            <a:ext cx="5107106" cy="3614737"/>
          </a:xfr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2FB575-E4C7-224E-88CC-41BC6A27E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444" y="2271712"/>
            <a:ext cx="5004252" cy="35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9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Radna knjiga za djecu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6DC8884-6A01-E645-9828-E0386E5A4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182" y="2032784"/>
            <a:ext cx="5264375" cy="3694112"/>
          </a:xfr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3BE4125-5968-134D-BF0C-C20A6A98C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557" y="2032784"/>
            <a:ext cx="5264375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0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0" dirty="0"/>
              <a:t>Kampanja za društvene mreže za tinejdžere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000" dirty="0"/>
              <a:t>za uzrast djece tj. tinejdžera od 13 do 18 godina </a:t>
            </a:r>
          </a:p>
          <a:p>
            <a:r>
              <a:rPr lang="bs-Latn-BA" sz="2000" dirty="0"/>
              <a:t>pomaže da djeca nauče kako da upravljaju najvažnijim rizicima u online prostoru kako bi bili sigurni i sticali pozitivna iskustva</a:t>
            </a:r>
          </a:p>
          <a:p>
            <a:r>
              <a:rPr lang="bs-Latn-BA" sz="2000" dirty="0"/>
              <a:t>8 tema</a:t>
            </a:r>
          </a:p>
        </p:txBody>
      </p:sp>
    </p:spTree>
    <p:extLst>
      <p:ext uri="{BB962C8B-B14F-4D97-AF65-F5344CB8AC3E}">
        <p14:creationId xmlns:p14="http://schemas.microsoft.com/office/powerpoint/2010/main" val="415527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0" dirty="0"/>
              <a:t>Kampanja za društvene mreže za tinejdžere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 </a:t>
            </a:r>
            <a:endParaRPr lang="en-BA" dirty="0"/>
          </a:p>
          <a:p>
            <a:pPr marL="0" indent="0">
              <a:buNone/>
            </a:pPr>
            <a:endParaRPr lang="en-BA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5345564-2985-4742-8779-0B1C370B0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2" y="2340244"/>
            <a:ext cx="2936839" cy="293683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2CEFB42-52E9-B546-BE7A-B6FAA8F5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481" y="2333184"/>
            <a:ext cx="2936840" cy="2943899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4BC207BE-4E86-3642-97F6-7346B8374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320" y="2340244"/>
            <a:ext cx="2916153" cy="291967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38F1FD7-E975-0A44-BD60-2210806A0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474" y="2340244"/>
            <a:ext cx="2875014" cy="29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5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0" dirty="0"/>
              <a:t>Kampanja za društvene mreže za tinejdžere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 </a:t>
            </a:r>
            <a:endParaRPr lang="en-BA" dirty="0"/>
          </a:p>
          <a:p>
            <a:pPr marL="0" indent="0">
              <a:buNone/>
            </a:pPr>
            <a:endParaRPr lang="en-BA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BFE565F-BAEA-154F-A4AF-8EA1B08B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330" y="2318051"/>
            <a:ext cx="3024331" cy="3051154"/>
          </a:xfrm>
          <a:prstGeom prst="rect">
            <a:avLst/>
          </a:prstGeom>
        </p:spPr>
      </p:pic>
      <p:pic>
        <p:nvPicPr>
          <p:cNvPr id="16" name="Picture 15" descr="Text, whiteboard&#10;&#10;Description automatically generated">
            <a:extLst>
              <a:ext uri="{FF2B5EF4-FFF2-40B4-BE49-F238E27FC236}">
                <a16:creationId xmlns:a16="http://schemas.microsoft.com/office/drawing/2014/main" id="{8D257AD6-041C-5D4B-832E-DA898423F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662" y="2294511"/>
            <a:ext cx="3024330" cy="30511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89B55E-D051-4949-A9B8-D055327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992" y="2294511"/>
            <a:ext cx="3024330" cy="3051153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D4A1DCB2-942F-DA47-BBCD-3554C3E29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11711"/>
            <a:ext cx="3024331" cy="30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4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0" dirty="0"/>
              <a:t>Kampanja za društvene mreže za tinejdžere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4" y="2337288"/>
            <a:ext cx="10168128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000" dirty="0"/>
              <a:t>1. </a:t>
            </a:r>
            <a:r>
              <a:rPr lang="bs-Latn-BA" sz="2000" dirty="0">
                <a:solidFill>
                  <a:srgbClr val="E94A86"/>
                </a:solidFill>
              </a:rPr>
              <a:t>Poznavanje prava mladih na internetu </a:t>
            </a:r>
            <a:r>
              <a:rPr lang="bs-Latn-BA" sz="2000" dirty="0"/>
              <a:t>- istraživanje prava koja imaju na internetu, uključujući pravo na sigurnost i dijeljenje svojih stavova na internetu.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2. </a:t>
            </a:r>
            <a:r>
              <a:rPr lang="bs-Latn-BA" sz="2000" dirty="0">
                <a:solidFill>
                  <a:srgbClr val="E94A86"/>
                </a:solidFill>
              </a:rPr>
              <a:t>Privatnost</a:t>
            </a:r>
            <a:r>
              <a:rPr lang="bs-Latn-BA" sz="2000" dirty="0"/>
              <a:t> – poticanje mladih da razmisle šta objavljuju na internetu kao i da čuvaju lične podatke u digitalnom svijetu.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3. </a:t>
            </a:r>
            <a:r>
              <a:rPr lang="bs-Latn-BA" sz="2000" dirty="0">
                <a:solidFill>
                  <a:srgbClr val="E94A86"/>
                </a:solidFill>
              </a:rPr>
              <a:t>Provjera istinitosti informacija na internetu </a:t>
            </a:r>
            <a:r>
              <a:rPr lang="bs-Latn-BA" sz="2000" dirty="0"/>
              <a:t>- podsjetnik da se napravi provjera onoga što vide ili pročitaju na internetu u pogledu istinitosti.  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4. </a:t>
            </a:r>
            <a:r>
              <a:rPr lang="bs-Latn-BA" sz="2000" dirty="0">
                <a:solidFill>
                  <a:srgbClr val="E94A86"/>
                </a:solidFill>
              </a:rPr>
              <a:t>Maltretiranje na internetu </a:t>
            </a:r>
            <a:r>
              <a:rPr lang="bs-Latn-BA" sz="2000" dirty="0"/>
              <a:t>– naglašavanje stava da bilo kakav vid nasilja i maltretiranja na internetu nikad nije u redu; prijedlozi kako tražiti pomoć u slučaju da se isto desi. </a:t>
            </a:r>
            <a:endParaRPr lang="en-BA" sz="2000" dirty="0"/>
          </a:p>
          <a:p>
            <a:pPr marL="0" indent="0">
              <a:buNone/>
            </a:pP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994308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0" dirty="0"/>
              <a:t>Kampanja za društvene mreže za tinejdžere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85" y="2337288"/>
            <a:ext cx="10957679" cy="36941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bs-Latn-BA" sz="3200" dirty="0"/>
              <a:t>5. </a:t>
            </a:r>
            <a:r>
              <a:rPr lang="bs-Latn-BA" sz="3200" dirty="0">
                <a:solidFill>
                  <a:srgbClr val="E94A86"/>
                </a:solidFill>
              </a:rPr>
              <a:t>Izloženost neprikladnom sadržaju </a:t>
            </a:r>
            <a:r>
              <a:rPr lang="bs-Latn-BA" sz="3200" dirty="0"/>
              <a:t>– naglasak na stavu da nije vaša greška što ste bili izloženi iznenadnom neprikladnom sadržaju i prijedlog ideje kako tražiti pomoć u takvim situacijama. </a:t>
            </a:r>
            <a:endParaRPr lang="en-BA" sz="3200" dirty="0"/>
          </a:p>
          <a:p>
            <a:pPr marL="0" indent="0">
              <a:buNone/>
            </a:pPr>
            <a:r>
              <a:rPr lang="bs-Latn-BA" sz="3200" dirty="0"/>
              <a:t>6. </a:t>
            </a:r>
            <a:r>
              <a:rPr lang="bs-Latn-BA" sz="3200" dirty="0">
                <a:solidFill>
                  <a:srgbClr val="E94A86"/>
                </a:solidFill>
              </a:rPr>
              <a:t>Izloženost seksualnom sadržaju </a:t>
            </a:r>
            <a:r>
              <a:rPr lang="bs-Latn-BA" sz="3200" dirty="0"/>
              <a:t>– naglasak na stavu da mladi imaju pravo biti zaštićen od seksualnih sadržaja koji bi im mogli naškoditi i prijedlog ideja kako da mladi ostanu sigurni.</a:t>
            </a:r>
            <a:endParaRPr lang="en-BA" sz="3200" dirty="0"/>
          </a:p>
          <a:p>
            <a:pPr marL="0" indent="0">
              <a:buNone/>
            </a:pPr>
            <a:r>
              <a:rPr lang="bs-Latn-BA" sz="3200" dirty="0"/>
              <a:t>7. </a:t>
            </a:r>
            <a:r>
              <a:rPr lang="bs-Latn-BA" sz="3200" dirty="0">
                <a:solidFill>
                  <a:srgbClr val="E94A86"/>
                </a:solidFill>
              </a:rPr>
              <a:t>Veze/prijateljstva koja se ostvaruju u internet okruženju </a:t>
            </a:r>
            <a:r>
              <a:rPr lang="bs-Latn-BA" sz="3200" dirty="0"/>
              <a:t>– sadržaj treba da podstakne mlade da razmisle o rizicima susreta sa osobama sa interneta lično i prijedlozi kako ostati siguran.</a:t>
            </a:r>
            <a:endParaRPr lang="en-BA" sz="3200" dirty="0"/>
          </a:p>
          <a:p>
            <a:pPr marL="0" indent="0">
              <a:buNone/>
            </a:pPr>
            <a:r>
              <a:rPr lang="bs-Latn-BA" sz="3200" dirty="0"/>
              <a:t>8. </a:t>
            </a:r>
            <a:r>
              <a:rPr lang="bs-Latn-BA" sz="3200" dirty="0">
                <a:solidFill>
                  <a:srgbClr val="E94A86"/>
                </a:solidFill>
              </a:rPr>
              <a:t>Kontrolisanje vremena koje se provodi ispred ekrana </a:t>
            </a:r>
            <a:r>
              <a:rPr lang="bs-Latn-BA" sz="3200" dirty="0"/>
              <a:t>-  izazov mladima da uspostave ravnotežu između vremena provedenog na internetu sa drugim aktivnostima van njega. </a:t>
            </a:r>
            <a:endParaRPr lang="en-BA" sz="3200" dirty="0"/>
          </a:p>
          <a:p>
            <a:pPr marL="0" indent="0">
              <a:buNone/>
            </a:pPr>
            <a:r>
              <a:rPr lang="bs-Latn-BA" sz="3200" dirty="0"/>
              <a:t> </a:t>
            </a:r>
            <a:endParaRPr lang="en-BA" sz="3200" dirty="0"/>
          </a:p>
          <a:p>
            <a:pPr marL="0" indent="0">
              <a:buNone/>
            </a:pP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63671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0" dirty="0"/>
              <a:t>Međunarodna telekomunikacijska unija (ITU) – Smjernice i materijali „Online sigurnost djece“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s-Latn-BA" dirty="0"/>
              <a:t>Prvi set Smjernica ITU o zaštiti djece na internetu 2009. godine </a:t>
            </a:r>
          </a:p>
          <a:p>
            <a:r>
              <a:rPr lang="bs-Latn-BA" dirty="0">
                <a:solidFill>
                  <a:srgbClr val="E94A86"/>
                </a:solidFill>
              </a:rPr>
              <a:t>Međunarodno usaglašen okvir za razne sudionike </a:t>
            </a:r>
            <a:r>
              <a:rPr lang="bs-Latn-BA" dirty="0"/>
              <a:t>(roditelje i nastavnike, privredu, kreatore politike i djecu) kako bi djeca bila bezbjedna, sretna i sigurna na mreži</a:t>
            </a:r>
          </a:p>
          <a:p>
            <a:r>
              <a:rPr lang="bs-Latn-BA" dirty="0"/>
              <a:t>Internet je s vremenom postao beskrajno bogatije sredstvo za djecu koje nudi obrazovne igre, zabavne aktivnosti i mnogo različitih načina dijeljenja, učenja i povezivanja sa prijateljima, porodicom i vanjskim svijetom. U isto vrijeme je i postao mnogo opasnije mjesto za djecu da bi se sama upuštala u njegovo korištenje. </a:t>
            </a:r>
          </a:p>
          <a:p>
            <a:r>
              <a:rPr lang="bs-Latn-BA" dirty="0"/>
              <a:t>Od pitanja privatnosti, lažnih vijesti i teških obmana, do nasilnog i neprimjerenog sadržaja, internet prevaranata i aveti pedofilskog zbližavanja i seksualnog zlostavljanja i iskorištavanja, djeca i njihovi staratelji suočavaju se sa mnogim rizicima i izazovima. </a:t>
            </a:r>
          </a:p>
        </p:txBody>
      </p:sp>
    </p:spTree>
    <p:extLst>
      <p:ext uri="{BB962C8B-B14F-4D97-AF65-F5344CB8AC3E}">
        <p14:creationId xmlns:p14="http://schemas.microsoft.com/office/powerpoint/2010/main" val="219093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Vodič za nastavnike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 </a:t>
            </a:r>
            <a:endParaRPr lang="en-BA" dirty="0"/>
          </a:p>
          <a:p>
            <a:pPr marL="0" indent="0">
              <a:buNone/>
            </a:pPr>
            <a:endParaRPr lang="en-B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3BA00-7E27-E240-920E-DE8E5F15D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3" y="2227560"/>
            <a:ext cx="4828891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D4170F-1FAB-EA4D-813B-902C03C96F0B}"/>
              </a:ext>
            </a:extLst>
          </p:cNvPr>
          <p:cNvSpPr txBox="1"/>
          <p:nvPr/>
        </p:nvSpPr>
        <p:spPr>
          <a:xfrm>
            <a:off x="5515983" y="2227560"/>
            <a:ext cx="60908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sadrži preporuke i resurse za izvođenje vježbi o sigurnosti na internetu u učionici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za djecu uzrasta od 9 do 12 godina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cilj vježbi i aktivnosti je da se učenici i nastavnici potaknu na razgovor o sigurnosti na internetu i načinu rješavanja mogućih problema 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158889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Vodič za nastavnike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 </a:t>
            </a:r>
            <a:endParaRPr lang="en-BA" dirty="0"/>
          </a:p>
          <a:p>
            <a:pPr marL="0" indent="0">
              <a:buNone/>
            </a:pPr>
            <a:endParaRPr lang="en-BA"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42E32F0B-15A9-0241-9C38-D4DD6BBE7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21" y="1989447"/>
            <a:ext cx="6383156" cy="4319913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D1E36B44-EB86-E64D-9C7F-35E3DD5D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555" y="1439816"/>
            <a:ext cx="7518154" cy="5088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93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Vodič za nastavnike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 </a:t>
            </a:r>
            <a:endParaRPr lang="en-BA" dirty="0"/>
          </a:p>
          <a:p>
            <a:pPr marL="0" indent="0">
              <a:buNone/>
            </a:pPr>
            <a:endParaRPr lang="en-BA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CE54F69-890F-5342-8A22-7411DF7B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96" y="1508166"/>
            <a:ext cx="6377706" cy="4801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1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Vodič za nastavnike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 </a:t>
            </a:r>
            <a:endParaRPr lang="en-BA" dirty="0"/>
          </a:p>
          <a:p>
            <a:pPr marL="0" indent="0">
              <a:buNone/>
            </a:pPr>
            <a:endParaRPr lang="en-B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26FFC7-263F-814C-BB3E-873A9BAA8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21" y="1508166"/>
            <a:ext cx="6261961" cy="452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roditelje i edukatore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4EEDE4-95BA-7D43-9C52-A421BC417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959" y="2247297"/>
            <a:ext cx="2625935" cy="369411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9DB2F1-309B-C34D-89BD-974292D6B32D}"/>
              </a:ext>
            </a:extLst>
          </p:cNvPr>
          <p:cNvSpPr txBox="1"/>
          <p:nvPr/>
        </p:nvSpPr>
        <p:spPr>
          <a:xfrm>
            <a:off x="3598223" y="2247297"/>
            <a:ext cx="7956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Ove smjernice imaju za cilj senzibilizirati porodice na potencijalne rizike, prijetnje i pomoći u njegovanju zdravog internetskog okruženja kod kuće i u učionici. </a:t>
            </a:r>
          </a:p>
          <a:p>
            <a:endParaRPr lang="bs-Latn-BA" sz="2000" dirty="0"/>
          </a:p>
          <a:p>
            <a:r>
              <a:rPr lang="bs-Latn-BA" sz="2000" dirty="0"/>
              <a:t>U smjernicama su istaknute glavne preporuke za roditelje i obrazovne radnike, ali i pojašnjen koncept i odgovornost različitih aktera za sigurnost djece online.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1590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roditelje i edukatore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28642"/>
            <a:ext cx="10168128" cy="3694176"/>
          </a:xfrm>
        </p:spPr>
        <p:txBody>
          <a:bodyPr>
            <a:normAutofit/>
          </a:bodyPr>
          <a:lstStyle/>
          <a:p>
            <a:r>
              <a:rPr lang="bs-Latn-BA" sz="2000" dirty="0"/>
              <a:t>Smjernice se osvrću na osnovne izazove i rizike i </a:t>
            </a:r>
            <a:r>
              <a:rPr lang="bs-Latn-BA" sz="2000" dirty="0" err="1"/>
              <a:t>objašnjavaju</a:t>
            </a:r>
            <a:r>
              <a:rPr lang="bs-Latn-BA" sz="2000" dirty="0"/>
              <a:t> odnos između rizika i štete</a:t>
            </a:r>
          </a:p>
          <a:p>
            <a:r>
              <a:rPr lang="bs-Latn-BA" sz="2000" dirty="0"/>
              <a:t>Također posebno obrađuju ranjive grupe (djeca iz autističnog spektra, djeca migranti, djeca s invaliditetom)</a:t>
            </a:r>
          </a:p>
          <a:p>
            <a:r>
              <a:rPr lang="bs-Latn-BA" sz="2000" dirty="0"/>
              <a:t>Predstavljaju i rizike iz budućnosti </a:t>
            </a:r>
          </a:p>
          <a:p>
            <a:pPr lvl="1"/>
            <a:r>
              <a:rPr lang="bs-Latn-BA" sz="1600" dirty="0"/>
              <a:t>Internet stvari</a:t>
            </a:r>
          </a:p>
          <a:p>
            <a:pPr lvl="1"/>
            <a:r>
              <a:rPr lang="bs-Latn-BA" sz="1600" dirty="0"/>
              <a:t>Igračke povezane na Internet/robotika</a:t>
            </a:r>
          </a:p>
          <a:p>
            <a:pPr lvl="1"/>
            <a:r>
              <a:rPr lang="bs-Latn-BA" sz="1600" dirty="0"/>
              <a:t>Igranje igrica online</a:t>
            </a:r>
          </a:p>
        </p:txBody>
      </p:sp>
    </p:spTree>
    <p:extLst>
      <p:ext uri="{BB962C8B-B14F-4D97-AF65-F5344CB8AC3E}">
        <p14:creationId xmlns:p14="http://schemas.microsoft.com/office/powerpoint/2010/main" val="367329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roditelje i edukatore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28642"/>
            <a:ext cx="10168128" cy="3694176"/>
          </a:xfrm>
        </p:spPr>
        <p:txBody>
          <a:bodyPr>
            <a:normAutofit/>
          </a:bodyPr>
          <a:lstStyle/>
          <a:p>
            <a:r>
              <a:rPr lang="bs-Latn-BA" dirty="0"/>
              <a:t>Važno je i zapamtiti da rizik ne dovodi uvijek do štete.</a:t>
            </a:r>
          </a:p>
          <a:p>
            <a:r>
              <a:rPr lang="bs-Latn-BA" dirty="0"/>
              <a:t> Djeca i mladi ljudi izloženi rizicima na internetu možda neće pretrpjeti štetu ako imaju znanje i otpornost da se nose sa iskustvom. </a:t>
            </a:r>
          </a:p>
          <a:p>
            <a:r>
              <a:rPr lang="bs-Latn-BA" dirty="0"/>
              <a:t>Stoga je važno utvrditi ko je od njih najosjetljiviji na povređivanje putem interneta i šta je potrebno da bi se rizici pretočili u nanošenje štete, i to radi efikasne zaštite djece i mladih na mreži bez nepotrebnog ograničavanja njihovih mogućnosti. </a:t>
            </a:r>
            <a:endParaRPr lang="bs-Latn-BA" sz="2000" dirty="0"/>
          </a:p>
          <a:p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2754756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roditelje i edukatore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28642"/>
            <a:ext cx="10168128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000" dirty="0"/>
              <a:t>Podaci na globalnom nivou:</a:t>
            </a:r>
          </a:p>
          <a:p>
            <a:r>
              <a:rPr lang="bs-Latn-BA" sz="2000" dirty="0"/>
              <a:t> svako treće </a:t>
            </a:r>
            <a:r>
              <a:rPr lang="bs-Latn-BA" sz="2000" dirty="0" err="1"/>
              <a:t>djete</a:t>
            </a:r>
            <a:r>
              <a:rPr lang="bs-Latn-BA" sz="2000" dirty="0"/>
              <a:t> koristi Internet,</a:t>
            </a:r>
          </a:p>
          <a:p>
            <a:r>
              <a:rPr lang="bs-Latn-BA" sz="2000" dirty="0"/>
              <a:t>svaki treći korisnik interneta je dijete,</a:t>
            </a:r>
          </a:p>
          <a:p>
            <a:r>
              <a:rPr lang="bs-Latn-BA" sz="2000" dirty="0"/>
              <a:t>uglavnom internetu pristupaju putem mobilnog telefona, </a:t>
            </a:r>
          </a:p>
          <a:p>
            <a:r>
              <a:rPr lang="bs-Latn-BA" sz="2000" dirty="0"/>
              <a:t>omiljeni sadržaj su video klipovi i video igrice, </a:t>
            </a:r>
          </a:p>
          <a:p>
            <a:r>
              <a:rPr lang="bs-Latn-BA" sz="2000" dirty="0"/>
              <a:t>a u prosjeku provode 2 sata dnevno online, vikendom 4. </a:t>
            </a:r>
          </a:p>
        </p:txBody>
      </p:sp>
    </p:spTree>
    <p:extLst>
      <p:ext uri="{BB962C8B-B14F-4D97-AF65-F5344CB8AC3E}">
        <p14:creationId xmlns:p14="http://schemas.microsoft.com/office/powerpoint/2010/main" val="488572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roditelje i edukatore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28642"/>
            <a:ext cx="10168128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000" dirty="0"/>
              <a:t>Podaci za BIH (istraživanje „Medijske navike djece i stavovi roditelja“, UNICEF i RAK 2020):</a:t>
            </a:r>
          </a:p>
          <a:p>
            <a:r>
              <a:rPr lang="bs-Latn-BA" sz="2000" dirty="0"/>
              <a:t>94% djece od 7-18 godina koristi Internet u BiH,</a:t>
            </a:r>
          </a:p>
          <a:p>
            <a:r>
              <a:rPr lang="bs-Latn-BA" sz="2000" dirty="0"/>
              <a:t>77% djece od 0-18 godine svakodnevno koristi Internet,</a:t>
            </a:r>
          </a:p>
          <a:p>
            <a:r>
              <a:rPr lang="bs-Latn-BA" sz="2000" dirty="0"/>
              <a:t>uglavnom internetu pristupaju putem mobilnog telefona (92,5%), </a:t>
            </a:r>
          </a:p>
          <a:p>
            <a:r>
              <a:rPr lang="bs-Latn-BA" sz="2000" dirty="0"/>
              <a:t>omiljeni sadržaj su video klipovi (</a:t>
            </a:r>
            <a:r>
              <a:rPr lang="bs-Latn-BA" sz="2000" dirty="0" err="1"/>
              <a:t>Youtube</a:t>
            </a:r>
            <a:r>
              <a:rPr lang="bs-Latn-BA" sz="2000" dirty="0"/>
              <a:t>) uključujući crtane filmove i video igrice, </a:t>
            </a:r>
          </a:p>
          <a:p>
            <a:r>
              <a:rPr lang="bs-Latn-BA" sz="2000" dirty="0"/>
              <a:t>a u prosjeku provode 102 minute dnevno online u uzrastu 0-18 godina, u uzrastu 15-18 čak 223 minute, a vikendom znatno duže,</a:t>
            </a:r>
          </a:p>
          <a:p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3683495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roditelje i edukatore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28642"/>
            <a:ext cx="10168128" cy="3694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s-Latn-BA" dirty="0"/>
              <a:t>Podaci za BIH (istraživanje „Medijske navike djece i stavovi roditelja“, UNICEF i RAK 2020):</a:t>
            </a:r>
          </a:p>
          <a:p>
            <a:r>
              <a:rPr lang="hr-HR" dirty="0"/>
              <a:t>90% roditelja djece uzrasta 7-14 godina imaju pravila o korištenju interneta</a:t>
            </a:r>
          </a:p>
          <a:p>
            <a:r>
              <a:rPr lang="hr-HR" dirty="0"/>
              <a:t>roditelji nisu sigurni da li, kada je njihovo dijete u pitanju, prednosti interneta nadmašuju rizike.</a:t>
            </a:r>
            <a:r>
              <a:rPr lang="en-BA" dirty="0"/>
              <a:t> </a:t>
            </a:r>
          </a:p>
          <a:p>
            <a:r>
              <a:rPr lang="hr-HR" dirty="0"/>
              <a:t>devet od deset roditelja djece uzrasta 7-18 godina navode da su nekad razgovarali s svojim djetetom o potencijalnim opasnostima boravka na internetu (poput neprikladnog sadržaja na web stranicama, otkrivanje/davanje ličnih podataka, kontakta s osobama koje ne poznaje, itd.),</a:t>
            </a:r>
          </a:p>
          <a:p>
            <a:r>
              <a:rPr lang="hr-HR" dirty="0"/>
              <a:t>tek sedam od deset djece ističe da je nekada čulo informacije o tome kako sigurno koristiti Internet, najčešće od roditelja, a zatim od prosvjetnih radnika.</a:t>
            </a:r>
            <a:r>
              <a:rPr lang="en-BA" dirty="0"/>
              <a:t> </a:t>
            </a:r>
            <a:endParaRPr lang="hr-HR" dirty="0"/>
          </a:p>
          <a:p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327294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0" dirty="0"/>
              <a:t>Međunarodna telekomunikacijska unija (ITU)– Smjernice i materijali „Online sigurnost djece“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000" dirty="0"/>
              <a:t>Uslijed </a:t>
            </a:r>
            <a:r>
              <a:rPr lang="bs-Latn-BA" sz="2000" dirty="0">
                <a:solidFill>
                  <a:srgbClr val="E94A86"/>
                </a:solidFill>
              </a:rPr>
              <a:t>pandemije COVID-a 19 </a:t>
            </a:r>
            <a:r>
              <a:rPr lang="bs-Latn-BA" sz="2000" dirty="0"/>
              <a:t>zabilježen je </a:t>
            </a:r>
            <a:r>
              <a:rPr lang="bs-Latn-BA" sz="2000" dirty="0">
                <a:solidFill>
                  <a:srgbClr val="E94A86"/>
                </a:solidFill>
              </a:rPr>
              <a:t>porast broja djece koja prvi put koriste internet </a:t>
            </a:r>
            <a:r>
              <a:rPr lang="bs-Latn-BA" sz="2000" dirty="0"/>
              <a:t>radi učenja i socijalne interakcije. Mnogi roditelji nisu bili u mogućosti vršiti nadzor nad djecom, te su oni još više bili izloženi riziku pristupanja neprimjerenom sadržaju ili tome da kriminalcima postanu objekat za proizvodnju materijala za seksualno zlostavljanje djece. </a:t>
            </a:r>
          </a:p>
          <a:p>
            <a:r>
              <a:rPr lang="bs-Latn-BA" sz="2000" dirty="0"/>
              <a:t>Ove </a:t>
            </a:r>
            <a:r>
              <a:rPr lang="bs-Latn-BA" sz="2000" dirty="0">
                <a:solidFill>
                  <a:srgbClr val="E94A86"/>
                </a:solidFill>
              </a:rPr>
              <a:t>nove revidirane smjernice</a:t>
            </a:r>
            <a:r>
              <a:rPr lang="bs-Latn-BA" sz="2000" dirty="0"/>
              <a:t> su preispitane, ponovo napisane i temeljno nanovo osmišljene kako bi </a:t>
            </a:r>
            <a:r>
              <a:rPr lang="bs-Latn-BA" sz="2000" dirty="0">
                <a:solidFill>
                  <a:srgbClr val="E94A86"/>
                </a:solidFill>
              </a:rPr>
              <a:t>odražavale vrlo značajne pomake u digitalnom okuženju </a:t>
            </a:r>
            <a:r>
              <a:rPr lang="bs-Latn-BA" sz="2000" dirty="0"/>
              <a:t>u kojem se nalaze današnja djeca.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65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roditelje i edukatore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28642"/>
            <a:ext cx="10168128" cy="36941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s-Latn-BA" sz="8000" b="1" dirty="0">
                <a:solidFill>
                  <a:srgbClr val="E94A86"/>
                </a:solidFill>
              </a:rPr>
              <a:t>Smjernice za roditelje, njegovatelje i skrbnike: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Diskutujte sa svojom djecom - pokušajte zajedno raditi neke aktivnosti na internetu.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Identificirajte tehnologiju, uređaje i usluge u svojoj porodici /domaćinstvu.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Razmislite da li mogu programi filtriranja, blokiranja ili praćenja pomoći vašoj porodici.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Dogovorite se unutar porodice o očekivanjima vezanim za korištenje interneta i ličnih uređaja. 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Budite svjesni koje internet i mobilne usluge koriste vaša djeca.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Razmislite koji je to uzrast djeteta kada će dobiti odobrenje za korištenje digitalnog okruženja. </a:t>
            </a:r>
            <a:endParaRPr lang="en-BA" sz="8000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24858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roditelje i edukatore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s-Latn-BA" sz="8000" dirty="0"/>
              <a:t>• Kontrolišite upotrebu kreditnih kartica i drugih mehanizama plaćanja.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Naučite kako prijaviti probleme.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Imajte na umu da oglašavanje može biti neprikladno ili obmanjujuće.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Stvoriti kulturu podrške u domu tako da djeca i mladi osjećaju da mogu tražiti vašu podršku.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Edukujte djecu o opasnostima susreta sa neznancima.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Pomozite svojoj djeci da razumiju i kontrolišu svoje lične podatke.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• Osigurajte da djeca i mladi razumiju što znači objavljivanje njihovih fotografija na</a:t>
            </a:r>
            <a:endParaRPr lang="en-BA" sz="8000" dirty="0"/>
          </a:p>
          <a:p>
            <a:pPr marL="0" indent="0">
              <a:buNone/>
            </a:pPr>
            <a:r>
              <a:rPr lang="bs-Latn-BA" sz="8000" dirty="0"/>
              <a:t>internetu.</a:t>
            </a:r>
            <a:endParaRPr lang="en-BA" sz="8000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70236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/>
              <a:t>Smjernice za roditelje i edukatore</a:t>
            </a:r>
            <a:endParaRPr lang="bs-Latn-BA" b="0" dirty="0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1F8A4BA2-0AE8-6A4B-BF90-7937155A5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10"/>
          <a:stretch/>
        </p:blipFill>
        <p:spPr>
          <a:xfrm>
            <a:off x="3261422" y="1383356"/>
            <a:ext cx="5028268" cy="577673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32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roditelje i edukatore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 fontScale="25000" lnSpcReduction="20000"/>
          </a:bodyPr>
          <a:lstStyle/>
          <a:p>
            <a:pPr marL="0" indent="0">
              <a:buNone/>
            </a:pPr>
            <a:r>
              <a:rPr lang="bs-Latn-BA" sz="8000" dirty="0">
                <a:solidFill>
                  <a:srgbClr val="E94A86"/>
                </a:solidFill>
              </a:rPr>
              <a:t>Smjernice za obrazovne radnike</a:t>
            </a:r>
          </a:p>
          <a:p>
            <a:pPr marL="0" indent="0">
              <a:buNone/>
            </a:pPr>
            <a:r>
              <a:rPr lang="bs-Latn-BA" sz="8000" dirty="0"/>
              <a:t> </a:t>
            </a:r>
          </a:p>
          <a:p>
            <a:pPr marL="0" indent="0">
              <a:buNone/>
            </a:pPr>
            <a:r>
              <a:rPr lang="bs-Latn-BA" sz="8000" dirty="0"/>
              <a:t>• Osigurajte da svi uređaji budu sigurni i zaštićeni lozinkom.</a:t>
            </a:r>
          </a:p>
          <a:p>
            <a:pPr marL="0" indent="0">
              <a:buNone/>
            </a:pPr>
            <a:r>
              <a:rPr lang="bs-Latn-BA" sz="8000" dirty="0"/>
              <a:t>• Instalirajte antivirusni softver i zaštitni zid (</a:t>
            </a:r>
            <a:r>
              <a:rPr lang="bs-Latn-BA" sz="8000" dirty="0" err="1"/>
              <a:t>firewall</a:t>
            </a:r>
            <a:r>
              <a:rPr lang="bs-Latn-BA" sz="8000" dirty="0"/>
              <a:t>). </a:t>
            </a:r>
          </a:p>
          <a:p>
            <a:pPr marL="0" indent="0">
              <a:buNone/>
            </a:pPr>
            <a:r>
              <a:rPr lang="bs-Latn-BA" sz="8000" dirty="0"/>
              <a:t>Osigurajte da postoji politika kojom se detaljno opisuje kako se tehnologija smije koristiti.</a:t>
            </a:r>
          </a:p>
          <a:p>
            <a:pPr marL="0" indent="0">
              <a:buNone/>
            </a:pPr>
            <a:r>
              <a:rPr lang="bs-Latn-BA" sz="8000" dirty="0"/>
              <a:t>• Razmotrite kako kontrolisati snimanje i pohranjivanje slika učenika.</a:t>
            </a:r>
          </a:p>
          <a:p>
            <a:pPr marL="0" indent="0">
              <a:buNone/>
            </a:pPr>
            <a:r>
              <a:rPr lang="bs-Latn-BA" sz="8000" dirty="0"/>
              <a:t>• Osigurajte da se internetski </a:t>
            </a:r>
            <a:r>
              <a:rPr lang="bs-Latn-BA" sz="8000" dirty="0" err="1"/>
              <a:t>feed</a:t>
            </a:r>
            <a:r>
              <a:rPr lang="bs-Latn-BA" sz="8000" dirty="0"/>
              <a:t> koji pruža škola filtrira i nadgleda.</a:t>
            </a:r>
          </a:p>
          <a:p>
            <a:pPr marL="0" indent="0">
              <a:buNone/>
            </a:pPr>
            <a:endParaRPr lang="bs-Latn-BA" sz="5000" dirty="0"/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98432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roditelje i edukatore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2000" dirty="0"/>
              <a:t>• Podignite svijest o važnosti digitalnih tragova koji se ostavljaju koristeći internet kao i online reputacije. </a:t>
            </a:r>
          </a:p>
          <a:p>
            <a:pPr marL="0" indent="0">
              <a:buNone/>
            </a:pPr>
            <a:r>
              <a:rPr lang="bs-Latn-BA" sz="2000" dirty="0"/>
              <a:t>• Prepoznajte važnost profesionalne komunikacije na internetu sa učenicima, roditeljima</a:t>
            </a:r>
          </a:p>
          <a:p>
            <a:pPr marL="0" indent="0">
              <a:buNone/>
            </a:pPr>
            <a:r>
              <a:rPr lang="bs-Latn-BA" sz="2000" dirty="0"/>
              <a:t>i drugim akterima.</a:t>
            </a:r>
          </a:p>
          <a:p>
            <a:pPr marL="0" indent="0">
              <a:buNone/>
            </a:pPr>
            <a:r>
              <a:rPr lang="bs-Latn-BA" sz="2000" dirty="0"/>
              <a:t>• Razumijte rizike i koristi kojima učenici mogu biti izloženi kada su na internetu.</a:t>
            </a:r>
          </a:p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551222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IKT industriju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3A4CDA2F-6A35-0445-8F1E-FAF393BD5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75" y="2109004"/>
            <a:ext cx="2735491" cy="386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38CEB-E6A6-264E-89B6-22561315457D}"/>
              </a:ext>
            </a:extLst>
          </p:cNvPr>
          <p:cNvSpPr txBox="1"/>
          <p:nvPr/>
        </p:nvSpPr>
        <p:spPr>
          <a:xfrm>
            <a:off x="3284066" y="2109004"/>
            <a:ext cx="8106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bs-Latn-B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Industrija ima i odgovornost da osigura sigurnost u digitalnom okruženju kroz svoje usluge, ali i da pomogne u širenju svijesti o važnosti sigurnosti na internetu široj zajednici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nove smjernice fokusiraju se na zaštitu djece u svim područjima i od svih rizika digitalnog svijeta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Ističu dobre prakse aktera u industriji, a koje se mogu uzeti u obzir u procesu izrade, razvoja i  kreiranja politika zaštite djece na internetu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industrija igra ključnu jer posjeduje tehnološko znanje kojem kreatori politike trebaju pristupiti i razumjeti ga, a kako bi razvili održivu i učinkovitu strategiju za zaštitu djece na internetu</a:t>
            </a:r>
          </a:p>
        </p:txBody>
      </p:sp>
    </p:spTree>
    <p:extLst>
      <p:ext uri="{BB962C8B-B14F-4D97-AF65-F5344CB8AC3E}">
        <p14:creationId xmlns:p14="http://schemas.microsoft.com/office/powerpoint/2010/main" val="1011715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IKT industriju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38CEB-E6A6-264E-89B6-22561315457D}"/>
              </a:ext>
            </a:extLst>
          </p:cNvPr>
          <p:cNvSpPr txBox="1"/>
          <p:nvPr/>
        </p:nvSpPr>
        <p:spPr>
          <a:xfrm>
            <a:off x="908304" y="2109004"/>
            <a:ext cx="104823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bs-Latn-BA" sz="2000" dirty="0"/>
          </a:p>
          <a:p>
            <a:endParaRPr lang="bs-Latn-B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uspostavljaju zajedničku referentnu tačku i smjernice za IK tehnologije i internetsku industriju i relevantne interesne strane,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pružaju smjernice kompanijama o identifikaciji, </a:t>
            </a:r>
            <a:r>
              <a:rPr lang="bs-Latn-BA" sz="2000" dirty="0" err="1"/>
              <a:t>sprječavanju</a:t>
            </a:r>
            <a:r>
              <a:rPr lang="bs-Latn-BA" sz="2000" dirty="0"/>
              <a:t> i ublažavanju bilo kakvih negativnih uticaja njihovih proizvoda i usluga na dječja prava,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daju smjernice kompanijama o utvrđivanju načina na koje mogu promovisati dječja prava i odgovorno digitalno građanstvo među djecom,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/>
              <a:t>predlažu zajedničke principe koji čine osnovu nacionalnih ili regionalnih obaveza u svim srodnim industrijama.</a:t>
            </a:r>
          </a:p>
        </p:txBody>
      </p:sp>
    </p:spTree>
    <p:extLst>
      <p:ext uri="{BB962C8B-B14F-4D97-AF65-F5344CB8AC3E}">
        <p14:creationId xmlns:p14="http://schemas.microsoft.com/office/powerpoint/2010/main" val="234892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IKT industriju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0EDB50A-343E-8B4F-97DD-BBB69F092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04" y="1747287"/>
            <a:ext cx="6538960" cy="511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7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IKT industriju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38CEB-E6A6-264E-89B6-22561315457D}"/>
              </a:ext>
            </a:extLst>
          </p:cNvPr>
          <p:cNvSpPr txBox="1"/>
          <p:nvPr/>
        </p:nvSpPr>
        <p:spPr>
          <a:xfrm>
            <a:off x="908304" y="2109004"/>
            <a:ext cx="104823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bs-Latn-BA" sz="2000" dirty="0"/>
          </a:p>
          <a:p>
            <a:r>
              <a:rPr lang="bs-Latn-BA" sz="2000" dirty="0">
                <a:solidFill>
                  <a:srgbClr val="E94A86"/>
                </a:solidFill>
              </a:rPr>
              <a:t>Ključna područja zaštite i promovisanja dječjih prava za IKT industriju:</a:t>
            </a:r>
          </a:p>
          <a:p>
            <a:endParaRPr lang="en-BA" sz="2000" dirty="0"/>
          </a:p>
          <a:p>
            <a:r>
              <a:rPr lang="bs-Latn-BA" sz="2000" dirty="0"/>
              <a:t>• Integrisanje razmatranja prava djeteta u sve odgovarajuće korporativne politike i procese upravljanja,</a:t>
            </a:r>
            <a:endParaRPr lang="en-BA" sz="2000" dirty="0"/>
          </a:p>
          <a:p>
            <a:r>
              <a:rPr lang="bs-Latn-BA" sz="2000" dirty="0"/>
              <a:t>• Razvoj standarda za postupke rukovanja materijalom o seksualnom zlostavljanju djece (CSAM),</a:t>
            </a:r>
            <a:endParaRPr lang="en-BA" sz="2000" dirty="0"/>
          </a:p>
          <a:p>
            <a:r>
              <a:rPr lang="bs-Latn-BA" sz="2000" dirty="0"/>
              <a:t>• Stvaranje sigurnijeg i dobno prilagođenog internetskog okruženja,</a:t>
            </a:r>
            <a:endParaRPr lang="en-BA" sz="2000" dirty="0"/>
          </a:p>
          <a:p>
            <a:r>
              <a:rPr lang="bs-Latn-BA" sz="2000" dirty="0"/>
              <a:t>• Edukacija djece, staratelja i odgajatelja o sigurnosti djece i odgovornoj uporabi IKT-a</a:t>
            </a:r>
            <a:endParaRPr lang="en-BA" sz="2000" dirty="0"/>
          </a:p>
          <a:p>
            <a:r>
              <a:rPr lang="bs-Latn-BA" sz="2000" dirty="0"/>
              <a:t>• Promocija digitalne tehnologije kao načina za povećanje građanskog angažmana</a:t>
            </a:r>
            <a:endParaRPr lang="en-BA" sz="2000" dirty="0"/>
          </a:p>
          <a:p>
            <a:r>
              <a:rPr lang="bs-Latn-BA" sz="2000" dirty="0"/>
              <a:t> </a:t>
            </a:r>
            <a:endParaRPr lang="en-BA" sz="2000" dirty="0"/>
          </a:p>
        </p:txBody>
      </p:sp>
    </p:spTree>
    <p:extLst>
      <p:ext uri="{BB962C8B-B14F-4D97-AF65-F5344CB8AC3E}">
        <p14:creationId xmlns:p14="http://schemas.microsoft.com/office/powerpoint/2010/main" val="2969036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IKT industriju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38CEB-E6A6-264E-89B6-22561315457D}"/>
              </a:ext>
            </a:extLst>
          </p:cNvPr>
          <p:cNvSpPr txBox="1"/>
          <p:nvPr/>
        </p:nvSpPr>
        <p:spPr>
          <a:xfrm>
            <a:off x="908304" y="2109004"/>
            <a:ext cx="10482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 </a:t>
            </a:r>
            <a:endParaRPr lang="en-BA" sz="2000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DDBB785-ED55-F344-994C-F3DD1049C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734"/>
          <a:stretch/>
        </p:blipFill>
        <p:spPr>
          <a:xfrm>
            <a:off x="3087942" y="1418453"/>
            <a:ext cx="5272286" cy="4823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9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Materijali za djecu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000" dirty="0"/>
              <a:t>Novi  materijali razvijeni su u formatu prilagođenom djeci različitih dobnih skupina. </a:t>
            </a:r>
          </a:p>
          <a:p>
            <a:r>
              <a:rPr lang="bs-Latn-BA" sz="2000" dirty="0"/>
              <a:t>Pomoć da djeca i mladi uče kako da ojačaju svoje digitalne vještine i znanja, te da se izbore sa rizicima u digitalnom svijetu. </a:t>
            </a:r>
          </a:p>
          <a:p>
            <a:r>
              <a:rPr lang="bs-Latn-BA" sz="2000" dirty="0"/>
              <a:t>Sadržaj uz pomoć kojeg se može vježbati s djecom da jačaju svoja prava na internetu i znaju da koriste i mogućnosti koje pruža internet.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7316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IKT industriju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38CEB-E6A6-264E-89B6-22561315457D}"/>
              </a:ext>
            </a:extLst>
          </p:cNvPr>
          <p:cNvSpPr txBox="1"/>
          <p:nvPr/>
        </p:nvSpPr>
        <p:spPr>
          <a:xfrm>
            <a:off x="908304" y="2109004"/>
            <a:ext cx="10482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 </a:t>
            </a:r>
            <a:endParaRPr lang="en-BA" sz="200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C8D147C-AE3B-6645-B0A4-402DEA89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4" y="2509114"/>
            <a:ext cx="4739822" cy="2807754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9E8A94B-AC99-9D47-86FB-077534946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67"/>
          <a:stretch/>
        </p:blipFill>
        <p:spPr>
          <a:xfrm>
            <a:off x="6831103" y="1623060"/>
            <a:ext cx="3654665" cy="468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88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kreatore politika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38CEB-E6A6-264E-89B6-22561315457D}"/>
              </a:ext>
            </a:extLst>
          </p:cNvPr>
          <p:cNvSpPr txBox="1"/>
          <p:nvPr/>
        </p:nvSpPr>
        <p:spPr>
          <a:xfrm>
            <a:off x="3737383" y="2512881"/>
            <a:ext cx="78605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Nove smjernice predlažu odgovor na globalni izazov zaštite djece na internetu, koji zahtijeva globalni pristup zasnovan na usklađenim i inkluzivnim državnim strategijama o zaštiti djece na internetu. </a:t>
            </a:r>
          </a:p>
          <a:p>
            <a:endParaRPr lang="bs-Latn-BA" sz="2000" dirty="0"/>
          </a:p>
          <a:p>
            <a:r>
              <a:rPr lang="bs-Latn-BA" sz="2000" dirty="0"/>
              <a:t>Smjernice daju konkretne preporuke za razvijanje nacionalne strategije po pitanju zaštite djece na internetu, obezbjeđuju alate za identifikovanje najvažnijih aktera sa kojima se treba sarađivati te koordinisati napore kao i usklađivanje sa postojećim nacionalnim okvirima i strateškim planovima.</a:t>
            </a:r>
            <a:endParaRPr lang="en-BA" sz="2000" dirty="0"/>
          </a:p>
        </p:txBody>
      </p:sp>
      <p:pic>
        <p:nvPicPr>
          <p:cNvPr id="4" name="Picture 3" descr="A picture containing text, indoor, person, electronics&#10;&#10;Description automatically generated">
            <a:extLst>
              <a:ext uri="{FF2B5EF4-FFF2-40B4-BE49-F238E27FC236}">
                <a16:creationId xmlns:a16="http://schemas.microsoft.com/office/drawing/2014/main" id="{5141EEB5-770D-1A49-B232-B7809ACBF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09" y="2169265"/>
            <a:ext cx="2752443" cy="38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91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kreatore politika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38CEB-E6A6-264E-89B6-22561315457D}"/>
              </a:ext>
            </a:extLst>
          </p:cNvPr>
          <p:cNvSpPr txBox="1"/>
          <p:nvPr/>
        </p:nvSpPr>
        <p:spPr>
          <a:xfrm>
            <a:off x="1083875" y="2331887"/>
            <a:ext cx="106896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noProof="1"/>
              <a:t>Nude kreatorima politika u državama članicama ITU-a jednostavan i fleksibilan okvir za razumijevanje i postupanje u skladu sa njihovom zakonskom obavezom da osiguraju zaštitu djece u stvarnom, fizičkom i virtuelnom svijetu. </a:t>
            </a:r>
          </a:p>
          <a:p>
            <a:endParaRPr lang="bs-Latn-BA" sz="2000" noProof="1"/>
          </a:p>
          <a:p>
            <a:r>
              <a:rPr lang="bs-Latn-BA" sz="2000" noProof="1"/>
              <a:t>Smjernice to čine bavljenjem sa nekoliko važnih pitanja za kreatore politika: </a:t>
            </a:r>
          </a:p>
          <a:p>
            <a:r>
              <a:rPr lang="bs-Latn-BA" sz="2000" noProof="1"/>
              <a:t>1)  Šta je zaštita djece na internetu? </a:t>
            </a:r>
          </a:p>
          <a:p>
            <a:r>
              <a:rPr lang="bs-Latn-BA" sz="2000" noProof="1"/>
              <a:t>2)  Zašto ja kao kreator politika moram brinuti o zaštiti djece na internetu? </a:t>
            </a:r>
          </a:p>
          <a:p>
            <a:r>
              <a:rPr lang="bs-Latn-BA" sz="2000" noProof="1"/>
              <a:t>3)  Koji je pravni, društveno-politicči i razvojni kontekst moje zemlje? </a:t>
            </a:r>
          </a:p>
          <a:p>
            <a:r>
              <a:rPr lang="bs-Latn-BA" sz="2000" noProof="1"/>
              <a:t>4)  Kako kreatori politika trebaju početi razmatrati i oblikovati efikasnu i održvu politiku zaštite djece na internetu u svojoj zemlji? </a:t>
            </a:r>
            <a:endParaRPr lang="bs-Latn-BA" sz="20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6049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kreatore politika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6D3D753-8A7A-4245-9C87-64ABB4A8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125" y="1715268"/>
            <a:ext cx="3623032" cy="431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93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kreatore politika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38CEB-E6A6-264E-89B6-22561315457D}"/>
              </a:ext>
            </a:extLst>
          </p:cNvPr>
          <p:cNvSpPr txBox="1"/>
          <p:nvPr/>
        </p:nvSpPr>
        <p:spPr>
          <a:xfrm>
            <a:off x="1083875" y="2331887"/>
            <a:ext cx="10689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Isticanje jasne </a:t>
            </a:r>
            <a:r>
              <a:rPr lang="bs-Latn-BA" sz="2000" dirty="0">
                <a:solidFill>
                  <a:srgbClr val="E94A86"/>
                </a:solidFill>
              </a:rPr>
              <a:t>prednosti državne strategije za zaštitu djece na internetu:</a:t>
            </a:r>
          </a:p>
          <a:p>
            <a:endParaRPr lang="en-BA" sz="2000" dirty="0">
              <a:solidFill>
                <a:srgbClr val="E94A86"/>
              </a:solidFill>
            </a:endParaRPr>
          </a:p>
          <a:p>
            <a:r>
              <a:rPr lang="bs-Latn-BA" sz="2000" dirty="0"/>
              <a:t>-razvoj odgovarajuće državne legislative,</a:t>
            </a:r>
            <a:endParaRPr lang="en-BA" sz="2000" dirty="0"/>
          </a:p>
          <a:p>
            <a:r>
              <a:rPr lang="bs-Latn-BA" sz="2000" dirty="0"/>
              <a:t>-povezanog zakonskog okvira i u okviru ovog pristupa, </a:t>
            </a:r>
            <a:endParaRPr lang="en-BA" sz="2000" dirty="0"/>
          </a:p>
          <a:p>
            <a:r>
              <a:rPr lang="bs-Latn-BA" sz="2000" dirty="0"/>
              <a:t>-harmonizacija na međunarodnom nivou, su ključni koraci u zaštiti djece na internetu.</a:t>
            </a:r>
          </a:p>
          <a:p>
            <a:endParaRPr lang="en-BA" sz="2000" dirty="0"/>
          </a:p>
          <a:p>
            <a:r>
              <a:rPr lang="bs-Latn-BA" sz="2000" dirty="0"/>
              <a:t>Ovi okviri mogu biti samoregulativni, koregulativni ili potpuno regulatorni okviri.</a:t>
            </a:r>
            <a:endParaRPr lang="en-BA" sz="2000" dirty="0"/>
          </a:p>
        </p:txBody>
      </p:sp>
    </p:spTree>
    <p:extLst>
      <p:ext uri="{BB962C8B-B14F-4D97-AF65-F5344CB8AC3E}">
        <p14:creationId xmlns:p14="http://schemas.microsoft.com/office/powerpoint/2010/main" val="420988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kreatore politika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748ACE4D-352D-9B42-AC60-43953767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21" y="1997761"/>
            <a:ext cx="5518638" cy="40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5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kreatore politika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38CEB-E6A6-264E-89B6-22561315457D}"/>
              </a:ext>
            </a:extLst>
          </p:cNvPr>
          <p:cNvSpPr txBox="1"/>
          <p:nvPr/>
        </p:nvSpPr>
        <p:spPr>
          <a:xfrm>
            <a:off x="1083875" y="2331887"/>
            <a:ext cx="106896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Država bi trebala promovisati uporabu IKT-a u sprečavanju i odgovoru na nasilje, poput razvoja tehnologija i resursa za djecu da pristupe informacijama, da blokiraju štetni materijal i prijave slučajeve nasilja kad se dogode. </a:t>
            </a:r>
          </a:p>
          <a:p>
            <a:endParaRPr lang="en-BA" sz="2000" dirty="0"/>
          </a:p>
          <a:p>
            <a:r>
              <a:rPr lang="bs-Latn-BA" sz="2000" dirty="0"/>
              <a:t>Da bi se suočile sa globalnom situacijom pitanja sigurnosti djece na internetu, države moraju potaknuti komunikaciju između njihovih relevantnih subjekata i imati otvorenu suradnju kako bi se uklonila šteta za djecu na internetu.</a:t>
            </a:r>
            <a:endParaRPr lang="en-BA" sz="2000" dirty="0"/>
          </a:p>
          <a:p>
            <a:r>
              <a:rPr lang="bs-Latn-BA" dirty="0"/>
              <a:t> 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1193023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kreatore politika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38CEB-E6A6-264E-89B6-22561315457D}"/>
              </a:ext>
            </a:extLst>
          </p:cNvPr>
          <p:cNvSpPr txBox="1"/>
          <p:nvPr/>
        </p:nvSpPr>
        <p:spPr>
          <a:xfrm>
            <a:off x="1083875" y="2331887"/>
            <a:ext cx="10689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i="1" dirty="0"/>
              <a:t>Lista preporuka na državnom nivou uključuje sljedeće:</a:t>
            </a:r>
            <a:endParaRPr lang="en-BA" sz="2000" dirty="0"/>
          </a:p>
          <a:p>
            <a:r>
              <a:rPr lang="bs-Latn-BA" sz="2000" dirty="0"/>
              <a:t>1. Pravni okvir</a:t>
            </a:r>
            <a:endParaRPr lang="en-BA" sz="2000" dirty="0"/>
          </a:p>
          <a:p>
            <a:r>
              <a:rPr lang="bs-Latn-BA" sz="2000" dirty="0"/>
              <a:t>2. Regulatorni okvir</a:t>
            </a:r>
            <a:endParaRPr lang="en-BA" sz="2000" dirty="0"/>
          </a:p>
          <a:p>
            <a:r>
              <a:rPr lang="bs-Latn-BA" sz="2000" dirty="0"/>
              <a:t>3. Prijavljivanje - ilegalni sadržaj</a:t>
            </a:r>
            <a:endParaRPr lang="en-BA" sz="2000" dirty="0"/>
          </a:p>
          <a:p>
            <a:r>
              <a:rPr lang="bs-Latn-BA" sz="2000" dirty="0"/>
              <a:t>4. Prijavljivanje – sadržaj koji brine korisnika</a:t>
            </a:r>
            <a:endParaRPr lang="en-BA" sz="2000" dirty="0"/>
          </a:p>
          <a:p>
            <a:r>
              <a:rPr lang="bs-Latn-BA" sz="2000" dirty="0"/>
              <a:t>5. Akteri </a:t>
            </a:r>
            <a:endParaRPr lang="en-BA" sz="2000" dirty="0"/>
          </a:p>
          <a:p>
            <a:r>
              <a:rPr lang="bs-Latn-BA" sz="2000" dirty="0"/>
              <a:t>6. Istraživanja</a:t>
            </a:r>
            <a:endParaRPr lang="en-BA" sz="2000" dirty="0"/>
          </a:p>
          <a:p>
            <a:r>
              <a:rPr lang="bs-Latn-BA" sz="2000" dirty="0"/>
              <a:t>7. Obrazovanje na temu digitalne pismenosti i kompetencija</a:t>
            </a:r>
            <a:endParaRPr lang="en-BA" sz="2000" dirty="0"/>
          </a:p>
          <a:p>
            <a:r>
              <a:rPr lang="bs-Latn-BA" sz="2000" dirty="0"/>
              <a:t>8. Obrazovni resursi</a:t>
            </a:r>
            <a:endParaRPr lang="en-BA" sz="2000" dirty="0"/>
          </a:p>
          <a:p>
            <a:r>
              <a:rPr lang="bs-Latn-BA" sz="2000" dirty="0"/>
              <a:t>9. Zaštita djece</a:t>
            </a:r>
            <a:endParaRPr lang="en-BA" sz="2000" dirty="0"/>
          </a:p>
          <a:p>
            <a:r>
              <a:rPr lang="bs-Latn-BA" sz="2000" dirty="0"/>
              <a:t>10. Podizanje svijesti na nivou države</a:t>
            </a:r>
            <a:endParaRPr lang="en-BA" sz="2000" dirty="0"/>
          </a:p>
          <a:p>
            <a:r>
              <a:rPr lang="bs-Latn-BA" sz="2000" dirty="0"/>
              <a:t>11. Alati, usluge i postavke</a:t>
            </a:r>
            <a:endParaRPr lang="en-BA" sz="2000" dirty="0"/>
          </a:p>
        </p:txBody>
      </p:sp>
    </p:spTree>
    <p:extLst>
      <p:ext uri="{BB962C8B-B14F-4D97-AF65-F5344CB8AC3E}">
        <p14:creationId xmlns:p14="http://schemas.microsoft.com/office/powerpoint/2010/main" val="365321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kreatore politika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58ADB87A-22BC-8042-9435-D2FECD1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201" y="1764976"/>
            <a:ext cx="4633686" cy="42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97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Smjernice za kreatore politika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F19D4-C1FB-8347-8321-0BF83D3F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9266"/>
            <a:ext cx="10168128" cy="386219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bs-Latn-BA" sz="5000" dirty="0"/>
              <a:t> 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21AA023-F926-5546-BA7A-2C08AD6EA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366" y="1891370"/>
            <a:ext cx="3981414" cy="41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Slikovnica „Na internetu sa Sangom“</a:t>
            </a:r>
          </a:p>
        </p:txBody>
      </p:sp>
      <p:pic>
        <p:nvPicPr>
          <p:cNvPr id="4" name="Content Placeholder 3" descr="A picture containing icon&#10;&#10;Description automatically generated">
            <a:extLst>
              <a:ext uri="{FF2B5EF4-FFF2-40B4-BE49-F238E27FC236}">
                <a16:creationId xmlns:a16="http://schemas.microsoft.com/office/drawing/2014/main" id="{F57FFB95-AFB8-6F4C-8F50-8CF288C7F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707" y="2164832"/>
            <a:ext cx="3694112" cy="3694112"/>
          </a:xfr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6D6A2C-EB3D-6745-BB36-4BD3AD46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214688"/>
            <a:ext cx="4572000" cy="233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4322B-973D-E84F-8620-75076E81E799}"/>
              </a:ext>
            </a:extLst>
          </p:cNvPr>
          <p:cNvSpPr txBox="1"/>
          <p:nvPr/>
        </p:nvSpPr>
        <p:spPr>
          <a:xfrm>
            <a:off x="4714875" y="2164832"/>
            <a:ext cx="6872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 dirty="0"/>
              <a:t>za djecu uzrasta do 9 godina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 dirty="0"/>
              <a:t>6 priča na različite teme s ciljem da djecu nauče koja su njihova prava i kako da budu sigurni na internetu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987944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3663A-38D9-3040-A080-E6537CEB3916}"/>
              </a:ext>
            </a:extLst>
          </p:cNvPr>
          <p:cNvSpPr txBox="1"/>
          <p:nvPr/>
        </p:nvSpPr>
        <p:spPr>
          <a:xfrm rot="10800000" flipV="1">
            <a:off x="2939143" y="2036608"/>
            <a:ext cx="6286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Materijali su dostupni na: </a:t>
            </a:r>
          </a:p>
          <a:p>
            <a:r>
              <a:rPr lang="bs-Latn-BA" dirty="0">
                <a:hlinkClick r:id="rId3"/>
              </a:rPr>
              <a:t>https://www.rak.ba/bs-Latn-BA/articles/3211</a:t>
            </a:r>
            <a:endParaRPr lang="bs-Latn-BA" dirty="0"/>
          </a:p>
          <a:p>
            <a:endParaRPr lang="bs-Latn-BA" dirty="0"/>
          </a:p>
          <a:p>
            <a:r>
              <a:rPr lang="bs-Latn-BA" dirty="0"/>
              <a:t>Hvala na pažnji!</a:t>
            </a:r>
          </a:p>
          <a:p>
            <a:endParaRPr lang="bs-Latn-BA" dirty="0"/>
          </a:p>
          <a:p>
            <a:r>
              <a:rPr lang="bs-Latn-BA" dirty="0"/>
              <a:t>Lea Čengić</a:t>
            </a:r>
          </a:p>
          <a:p>
            <a:r>
              <a:rPr lang="bs-Latn-BA" dirty="0" err="1"/>
              <a:t>lcengic@rak.ba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13662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Slikovnica „Na internetu sa Sangom“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000" dirty="0"/>
              <a:t>1. ˝Upoznajte Hugu˝ ili </a:t>
            </a:r>
            <a:r>
              <a:rPr lang="bs-Latn-BA" sz="2000" dirty="0">
                <a:solidFill>
                  <a:srgbClr val="E94A86"/>
                </a:solidFill>
              </a:rPr>
              <a:t>Priča o pravu djece na igranje na internetu </a:t>
            </a:r>
            <a:r>
              <a:rPr lang="bs-Latn-BA" sz="2000" dirty="0"/>
              <a:t>- pomaže djeci da shvate da imaju pravo na upotrebu digitalnih medija za zabavu.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2. ˝Upoznajte Amal˝ ili </a:t>
            </a:r>
            <a:r>
              <a:rPr lang="bs-Latn-BA" sz="2000" dirty="0">
                <a:solidFill>
                  <a:srgbClr val="E94A86"/>
                </a:solidFill>
              </a:rPr>
              <a:t>Priča o potrebi kontrole vremena koje djeca provode ispred ekrana</a:t>
            </a:r>
            <a:r>
              <a:rPr lang="bs-Latn-BA" sz="2000" dirty="0"/>
              <a:t> – cilj je podizanje svijesti da vrijeme koje djeca provode ispred ekrana treba uravnotežiti sa aktivnostima van interneta poput igranja </a:t>
            </a:r>
            <a:r>
              <a:rPr lang="bs-Latn-BA" sz="2000" dirty="0" err="1"/>
              <a:t>vani</a:t>
            </a:r>
            <a:r>
              <a:rPr lang="bs-Latn-BA" sz="2000" dirty="0"/>
              <a:t>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3. ˝Upoznajte Toma˝ ili </a:t>
            </a:r>
            <a:r>
              <a:rPr lang="bs-Latn-BA" sz="2000" dirty="0">
                <a:solidFill>
                  <a:srgbClr val="E94A86"/>
                </a:solidFill>
              </a:rPr>
              <a:t>Priča šta uraditi djeco ako ste bili izloženi neprikladnom sadržaju na internetu </a:t>
            </a:r>
            <a:r>
              <a:rPr lang="bs-Latn-BA" sz="2000" dirty="0"/>
              <a:t>–daje savjete djeci u slučaju da na internetu budu izložena nečemu zastrašujućem, uznemiravajućem ili neprikladnom, upućuje na potrebu da </a:t>
            </a:r>
            <a:r>
              <a:rPr lang="bs-Latn-BA" sz="2000" dirty="0" err="1"/>
              <a:t>zatraže</a:t>
            </a:r>
            <a:r>
              <a:rPr lang="bs-Latn-BA" sz="2000" dirty="0"/>
              <a:t> pomoć odraslih osoba kojima vjeruju.</a:t>
            </a:r>
            <a:endParaRPr lang="en-BA" sz="2000" dirty="0"/>
          </a:p>
        </p:txBody>
      </p:sp>
    </p:spTree>
    <p:extLst>
      <p:ext uri="{BB962C8B-B14F-4D97-AF65-F5344CB8AC3E}">
        <p14:creationId xmlns:p14="http://schemas.microsoft.com/office/powerpoint/2010/main" val="237877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Slikovnica „Na internetu sa Sangom“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20849"/>
            <a:ext cx="10168128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000" dirty="0"/>
              <a:t>4. ˝Upoznajte Zolu˝ ili </a:t>
            </a:r>
            <a:r>
              <a:rPr lang="bs-Latn-BA" sz="2000" dirty="0">
                <a:solidFill>
                  <a:srgbClr val="E94A86"/>
                </a:solidFill>
              </a:rPr>
              <a:t>Priča o pravu da djeca koristite digitalne medije za učenje </a:t>
            </a:r>
            <a:r>
              <a:rPr lang="bs-Latn-BA" sz="2000" dirty="0"/>
              <a:t>–pomaže djeci da shvate da imaju pravo na upotrebu digitalnih medija za pristup informacijama i učenje.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5. ˝Upoznajte Kaylu˝ ili </a:t>
            </a:r>
            <a:r>
              <a:rPr lang="bs-Latn-BA" sz="2000" dirty="0">
                <a:solidFill>
                  <a:srgbClr val="E94A86"/>
                </a:solidFill>
              </a:rPr>
              <a:t>Priča kako da djeca zaštite privatnost na internetu </a:t>
            </a:r>
            <a:r>
              <a:rPr lang="bs-Latn-BA" sz="2000" dirty="0"/>
              <a:t>–govori o važnost čuvanje ličnih podataka, uključujući fotografije.</a:t>
            </a:r>
            <a:endParaRPr lang="en-BA" sz="2000" dirty="0"/>
          </a:p>
          <a:p>
            <a:pPr marL="0" indent="0">
              <a:buNone/>
            </a:pPr>
            <a:r>
              <a:rPr lang="bs-Latn-BA" sz="2000" dirty="0"/>
              <a:t>6. ˝Upoznajte Lucasa˝ ili </a:t>
            </a:r>
            <a:r>
              <a:rPr lang="bs-Latn-BA" sz="2000" dirty="0">
                <a:solidFill>
                  <a:srgbClr val="E94A86"/>
                </a:solidFill>
              </a:rPr>
              <a:t>Priča o odraslima kao uzoru pozitivne upotrebe digitalnih medija</a:t>
            </a:r>
            <a:r>
              <a:rPr lang="bs-Latn-BA" sz="2000" dirty="0"/>
              <a:t> –poziva roditelje/odrasle da djeci daju dobar primjer kada da koristite digitalne medije. </a:t>
            </a:r>
            <a:endParaRPr lang="en-BA" sz="2000" dirty="0"/>
          </a:p>
        </p:txBody>
      </p:sp>
    </p:spTree>
    <p:extLst>
      <p:ext uri="{BB962C8B-B14F-4D97-AF65-F5344CB8AC3E}">
        <p14:creationId xmlns:p14="http://schemas.microsoft.com/office/powerpoint/2010/main" val="307944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Slikovnica „Na internetu sa Sangom“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93CAEC-67AC-7B45-A04D-B2A813050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2634518"/>
            <a:ext cx="3033545" cy="3023331"/>
          </a:xfr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BA77D042-159A-5841-8D04-D719DF0FF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263" y="2634518"/>
            <a:ext cx="3043828" cy="3023331"/>
          </a:xfrm>
          <a:prstGeom prst="rect">
            <a:avLst/>
          </a:prstGeom>
        </p:spPr>
      </p:pic>
      <p:pic>
        <p:nvPicPr>
          <p:cNvPr id="10" name="Picture 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074F5E36-AD82-FE48-BE6B-ECD4D9F96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091" y="2634517"/>
            <a:ext cx="3038679" cy="3023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225BCB-4146-0D4C-A4D0-22BAEB12D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638" y="2634518"/>
            <a:ext cx="3085668" cy="30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3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1743-B356-744C-B7DC-3436F57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21" y="6031464"/>
            <a:ext cx="6685757" cy="8265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57A7165-2407-6A4B-9B08-7F30EAC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0" dirty="0"/>
              <a:t>Slikovnica „Na internetu sa Sangom“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DB4068-362C-8E41-9D7D-FCEE228F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000" dirty="0"/>
              <a:t>Roditelji ili edukatori trebaju zajedno s djecom pročitati knjigu, otvoreno razgovarati sa djetetom o onome što je vidio ili radio na internetu. </a:t>
            </a:r>
          </a:p>
          <a:p>
            <a:r>
              <a:rPr lang="bs-Latn-BA" sz="2000" dirty="0"/>
              <a:t>Bitno je </a:t>
            </a:r>
            <a:r>
              <a:rPr lang="bs-Latn-BA" sz="2000" dirty="0">
                <a:solidFill>
                  <a:srgbClr val="E94A86"/>
                </a:solidFill>
              </a:rPr>
              <a:t>uvjeriti dijete da sa vama može razgovarati u bilo kojem trenutku u vezi bilo čega što se dešava online </a:t>
            </a:r>
            <a:r>
              <a:rPr lang="bs-Latn-BA" sz="2000" dirty="0"/>
              <a:t>npr. na društvenim mrežama, te da neće upasti u nevolju zbog toga što vam se povjerilo. </a:t>
            </a:r>
          </a:p>
        </p:txBody>
      </p:sp>
    </p:spTree>
    <p:extLst>
      <p:ext uri="{BB962C8B-B14F-4D97-AF65-F5344CB8AC3E}">
        <p14:creationId xmlns:p14="http://schemas.microsoft.com/office/powerpoint/2010/main" val="327741447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2677</Words>
  <Application>Microsoft Macintosh PowerPoint</Application>
  <PresentationFormat>Widescreen</PresentationFormat>
  <Paragraphs>242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Neue Haas Grotesk Text Pro</vt:lpstr>
      <vt:lpstr>AccentBoxVTI</vt:lpstr>
      <vt:lpstr>  Prezentacija smjernica i edukativnih materijala ITU o online sigurnosti djece</vt:lpstr>
      <vt:lpstr>Međunarodna telekomunikacijska unija (ITU) – Smjernice i materijali „Online sigurnost djece“</vt:lpstr>
      <vt:lpstr>Međunarodna telekomunikacijska unija (ITU)– Smjernice i materijali „Online sigurnost djece“</vt:lpstr>
      <vt:lpstr>Materijali za djecu</vt:lpstr>
      <vt:lpstr>Slikovnica „Na internetu sa Sangom“</vt:lpstr>
      <vt:lpstr>Slikovnica „Na internetu sa Sangom“</vt:lpstr>
      <vt:lpstr>Slikovnica „Na internetu sa Sangom“</vt:lpstr>
      <vt:lpstr>Slikovnica „Na internetu sa Sangom“</vt:lpstr>
      <vt:lpstr>Slikovnica „Na internetu sa Sangom“</vt:lpstr>
      <vt:lpstr>Radna knjiga za djecu</vt:lpstr>
      <vt:lpstr>Radna knjiga za djecu</vt:lpstr>
      <vt:lpstr>Radna knjiga za djecu</vt:lpstr>
      <vt:lpstr>Radna knjiga za djecu</vt:lpstr>
      <vt:lpstr>Radna knjiga za djecu</vt:lpstr>
      <vt:lpstr>Kampanja za društvene mreže za tinejdžere</vt:lpstr>
      <vt:lpstr>Kampanja za društvene mreže za tinejdžere</vt:lpstr>
      <vt:lpstr>Kampanja za društvene mreže za tinejdžere</vt:lpstr>
      <vt:lpstr>Kampanja za društvene mreže za tinejdžere</vt:lpstr>
      <vt:lpstr>Kampanja za društvene mreže za tinejdžere</vt:lpstr>
      <vt:lpstr>Vodič za nastavnike</vt:lpstr>
      <vt:lpstr>Vodič za nastavnike</vt:lpstr>
      <vt:lpstr>Vodič za nastavnike</vt:lpstr>
      <vt:lpstr>Vodič za nastavnike</vt:lpstr>
      <vt:lpstr>Smjernice za roditelje i edukatore</vt:lpstr>
      <vt:lpstr>Smjernice za roditelje i edukatore</vt:lpstr>
      <vt:lpstr>Smjernice za roditelje i edukatore</vt:lpstr>
      <vt:lpstr>Smjernice za roditelje i edukatore</vt:lpstr>
      <vt:lpstr>Smjernice za roditelje i edukatore</vt:lpstr>
      <vt:lpstr>Smjernice za roditelje i edukatore</vt:lpstr>
      <vt:lpstr>Smjernice za roditelje i edukatore</vt:lpstr>
      <vt:lpstr>Smjernice za roditelje i edukatore</vt:lpstr>
      <vt:lpstr>Smjernice za roditelje i edukatore</vt:lpstr>
      <vt:lpstr>Smjernice za roditelje i edukatore</vt:lpstr>
      <vt:lpstr>Smjernice za roditelje i edukatore</vt:lpstr>
      <vt:lpstr>Smjernice za IKT industriju</vt:lpstr>
      <vt:lpstr>Smjernice za IKT industriju</vt:lpstr>
      <vt:lpstr>Smjernice za IKT industriju</vt:lpstr>
      <vt:lpstr>Smjernice za IKT industriju</vt:lpstr>
      <vt:lpstr>Smjernice za IKT industriju</vt:lpstr>
      <vt:lpstr>Smjernice za IKT industriju</vt:lpstr>
      <vt:lpstr>Smjernice za kreatore politika</vt:lpstr>
      <vt:lpstr>Smjernice za kreatore politika</vt:lpstr>
      <vt:lpstr>Smjernice za kreatore politika</vt:lpstr>
      <vt:lpstr>Smjernice za kreatore politika</vt:lpstr>
      <vt:lpstr>Smjernice za kreatore politika</vt:lpstr>
      <vt:lpstr>Smjernice za kreatore politika</vt:lpstr>
      <vt:lpstr>Smjernice za kreatore politika</vt:lpstr>
      <vt:lpstr>Smjernice za kreatore politika</vt:lpstr>
      <vt:lpstr>Smjernice za kreatore politika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Prezentacija smjernica i edukativnih materijala  o online sigurnosti djece ITU </dc:title>
  <dc:creator>Lea Tajic</dc:creator>
  <cp:lastModifiedBy>Lea Tajic</cp:lastModifiedBy>
  <cp:revision>17</cp:revision>
  <dcterms:created xsi:type="dcterms:W3CDTF">2020-12-14T10:13:43Z</dcterms:created>
  <dcterms:modified xsi:type="dcterms:W3CDTF">2020-12-24T10:12:09Z</dcterms:modified>
</cp:coreProperties>
</file>